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Oswald Medium"/>
      <p:regular r:id="rId17"/>
      <p:bold r:id="rId18"/>
    </p:embeddedFont>
    <p:embeddedFont>
      <p:font typeface="Playfair Display"/>
      <p:regular r:id="rId19"/>
      <p:bold r:id="rId20"/>
      <p:italic r:id="rId21"/>
      <p:boldItalic r:id="rId22"/>
    </p:embeddedFont>
    <p:embeddedFont>
      <p:font typeface="Montserrat"/>
      <p:regular r:id="rId23"/>
      <p:bold r:id="rId24"/>
      <p:italic r:id="rId25"/>
      <p:boldItalic r:id="rId26"/>
    </p:embeddedFont>
    <p:embeddedFont>
      <p:font typeface="Oswald"/>
      <p:regular r:id="rId27"/>
      <p:bold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ayfairDisplay-bold.fntdata"/><Relationship Id="rId22" Type="http://schemas.openxmlformats.org/officeDocument/2006/relationships/font" Target="fonts/PlayfairDisplay-boldItalic.fntdata"/><Relationship Id="rId21" Type="http://schemas.openxmlformats.org/officeDocument/2006/relationships/font" Target="fonts/PlayfairDisplay-italic.fntdata"/><Relationship Id="rId24" Type="http://schemas.openxmlformats.org/officeDocument/2006/relationships/font" Target="fonts/Montserrat-bold.fntdata"/><Relationship Id="rId23" Type="http://schemas.openxmlformats.org/officeDocument/2006/relationships/font" Target="fonts/Montserrat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ontserrat-boldItalic.fntdata"/><Relationship Id="rId25" Type="http://schemas.openxmlformats.org/officeDocument/2006/relationships/font" Target="fonts/Montserrat-italic.fntdata"/><Relationship Id="rId28" Type="http://schemas.openxmlformats.org/officeDocument/2006/relationships/font" Target="fonts/Oswald-bold.fntdata"/><Relationship Id="rId27" Type="http://schemas.openxmlformats.org/officeDocument/2006/relationships/font" Target="fonts/Oswal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OswaldMedium-regular.fntdata"/><Relationship Id="rId16" Type="http://schemas.openxmlformats.org/officeDocument/2006/relationships/slide" Target="slides/slide11.xml"/><Relationship Id="rId19" Type="http://schemas.openxmlformats.org/officeDocument/2006/relationships/font" Target="fonts/PlayfairDisplay-regular.fntdata"/><Relationship Id="rId18" Type="http://schemas.openxmlformats.org/officeDocument/2006/relationships/font" Target="fonts/OswaldMedium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3196a8ded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3196a8ded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il </a:t>
            </a:r>
            <a:r>
              <a:rPr lang="fr"/>
              <a:t>faudra</a:t>
            </a:r>
            <a:r>
              <a:rPr lang="fr"/>
              <a:t> que je switch sur TartareStid pour montrer les 2 autres graphiques </a:t>
            </a:r>
            <a:r>
              <a:rPr lang="fr"/>
              <a:t>après</a:t>
            </a:r>
            <a:r>
              <a:rPr lang="fr"/>
              <a:t> avoir parlé de celui la.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31df95eb55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31df95eb55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312a5bb941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312a5bb941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312a5bb941_1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312a5bb941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312a5bb941_1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312a5bb941_1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315c63471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315c63471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Justification of tools 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31df95eb5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31df95eb5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312a5bb941_1_5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312a5bb941_1_5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31df95eb55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31df95eb55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31df95eb55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31df95eb55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4286250" y="0"/>
            <a:ext cx="72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4358475" y="0"/>
            <a:ext cx="38532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  <a:solidFill>
            <a:schemeClr val="dk2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4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rot="5400000">
            <a:off x="4550700" y="-498600"/>
            <a:ext cx="42600" cy="845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7" name="Google Shape;3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9"/>
          <p:cNvSpPr txBox="1"/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9"/>
          <p:cNvSpPr txBox="1"/>
          <p:nvPr>
            <p:ph idx="1" type="subTitle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lt1"/>
                </a:highlight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highlight>
                  <a:schemeClr val="dk1"/>
                </a:highlight>
              </a:defRPr>
            </a:lvl1pPr>
          </a:lstStyle>
          <a:p/>
        </p:txBody>
      </p:sp>
      <p:sp>
        <p:nvSpPr>
          <p:cNvPr id="47" name="Google Shape;47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op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457200" lvl="0" marL="22860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fr">
                <a:latin typeface="Oswald Medium"/>
                <a:ea typeface="Oswald Medium"/>
                <a:cs typeface="Oswald Medium"/>
                <a:sym typeface="Oswald Medium"/>
              </a:rPr>
              <a:t>TerraStid</a:t>
            </a:r>
            <a:endParaRPr b="0">
              <a:latin typeface="Oswald Medium"/>
              <a:ea typeface="Oswald Medium"/>
              <a:cs typeface="Oswald Medium"/>
              <a:sym typeface="Oswald Medium"/>
            </a:endParaRPr>
          </a:p>
        </p:txBody>
      </p:sp>
      <p:sp>
        <p:nvSpPr>
          <p:cNvPr id="59" name="Google Shape;59;p13"/>
          <p:cNvSpPr txBox="1"/>
          <p:nvPr>
            <p:ph idx="1" type="subTitle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6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The Ultimate Tool To Visualize The </a:t>
            </a:r>
            <a:r>
              <a:rPr lang="fr"/>
              <a:t>Internships</a:t>
            </a:r>
            <a:r>
              <a:rPr lang="fr"/>
              <a:t> At The College</a:t>
            </a:r>
            <a:endParaRPr/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37625" y="2925888"/>
            <a:ext cx="2162125" cy="51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8025" y="1475900"/>
            <a:ext cx="986025" cy="60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8024" y="2820150"/>
            <a:ext cx="1375050" cy="6629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/>
          <p:nvPr>
            <p:ph type="title"/>
          </p:nvPr>
        </p:nvSpPr>
        <p:spPr>
          <a:xfrm>
            <a:off x="3376350" y="1999050"/>
            <a:ext cx="2391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Datavisualisation</a:t>
            </a:r>
            <a:r>
              <a:rPr lang="fr"/>
              <a:t> </a:t>
            </a:r>
            <a:endParaRPr/>
          </a:p>
        </p:txBody>
      </p:sp>
      <p:sp>
        <p:nvSpPr>
          <p:cNvPr id="123" name="Google Shape;123;p22"/>
          <p:cNvSpPr/>
          <p:nvPr/>
        </p:nvSpPr>
        <p:spPr>
          <a:xfrm flipH="1">
            <a:off x="8514875" y="4771850"/>
            <a:ext cx="629100" cy="371700"/>
          </a:xfrm>
          <a:prstGeom prst="snip1Rect">
            <a:avLst>
              <a:gd fmla="val 16667" name="adj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8</a:t>
            </a:r>
            <a:endParaRPr b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3"/>
          <p:cNvSpPr txBox="1"/>
          <p:nvPr>
            <p:ph type="title"/>
          </p:nvPr>
        </p:nvSpPr>
        <p:spPr>
          <a:xfrm>
            <a:off x="3739500" y="2285400"/>
            <a:ext cx="1665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To conclude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Table of contents</a:t>
            </a:r>
            <a:endParaRPr/>
          </a:p>
        </p:txBody>
      </p:sp>
      <p:sp>
        <p:nvSpPr>
          <p:cNvPr id="68" name="Google Shape;68;p14"/>
          <p:cNvSpPr txBox="1"/>
          <p:nvPr>
            <p:ph idx="1" type="body"/>
          </p:nvPr>
        </p:nvSpPr>
        <p:spPr>
          <a:xfrm>
            <a:off x="311700" y="1130750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/>
              <a:t>o Understanding the context and the issues of our project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/>
              <a:t>o critical learnings from this SAE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/>
              <a:t>o SCRUM organisation, approach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/>
              <a:t>o Demonstration of operational elements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/>
              <a:t>(user manual/technical manual)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4"/>
          <p:cNvSpPr/>
          <p:nvPr/>
        </p:nvSpPr>
        <p:spPr>
          <a:xfrm flipH="1">
            <a:off x="8514875" y="4771850"/>
            <a:ext cx="629100" cy="371700"/>
          </a:xfrm>
          <a:prstGeom prst="snip1Rect">
            <a:avLst>
              <a:gd fmla="val 16667" name="adj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1</a:t>
            </a:r>
            <a:endParaRPr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type="title"/>
          </p:nvPr>
        </p:nvSpPr>
        <p:spPr>
          <a:xfrm>
            <a:off x="311700" y="4597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fr" sz="1800">
                <a:solidFill>
                  <a:schemeClr val="dk2"/>
                </a:solidFill>
              </a:rPr>
              <a:t>critical learnings from this SAE</a:t>
            </a:r>
            <a:endParaRPr/>
          </a:p>
        </p:txBody>
      </p:sp>
      <p:sp>
        <p:nvSpPr>
          <p:cNvPr id="75" name="Google Shape;75;p15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6" name="Google Shape;7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425" y="887300"/>
            <a:ext cx="8913125" cy="393980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/>
          <p:nvPr/>
        </p:nvSpPr>
        <p:spPr>
          <a:xfrm flipH="1">
            <a:off x="8514875" y="4771850"/>
            <a:ext cx="629100" cy="371700"/>
          </a:xfrm>
          <a:prstGeom prst="snip1Rect">
            <a:avLst>
              <a:gd fmla="val 16667" name="adj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2</a:t>
            </a:r>
            <a:endParaRPr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Scrum organisation</a:t>
            </a:r>
            <a:endParaRPr/>
          </a:p>
        </p:txBody>
      </p:sp>
      <p:sp>
        <p:nvSpPr>
          <p:cNvPr id="83" name="Google Shape;83;p16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/>
              <a:t>Lukas: developer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/>
              <a:t>noah: multi-tasker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/>
              <a:t>Louis : Dataviz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/>
              <a:t>Lucas : Scrum Master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6"/>
          <p:cNvSpPr txBox="1"/>
          <p:nvPr/>
        </p:nvSpPr>
        <p:spPr>
          <a:xfrm>
            <a:off x="5542000" y="1416850"/>
            <a:ext cx="3173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6"/>
          <p:cNvSpPr/>
          <p:nvPr/>
        </p:nvSpPr>
        <p:spPr>
          <a:xfrm flipH="1">
            <a:off x="8514875" y="4771850"/>
            <a:ext cx="629100" cy="371700"/>
          </a:xfrm>
          <a:prstGeom prst="snip1Rect">
            <a:avLst>
              <a:gd fmla="val 16667" name="adj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3</a:t>
            </a:r>
            <a:endParaRPr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Organisation</a:t>
            </a:r>
            <a:endParaRPr/>
          </a:p>
        </p:txBody>
      </p:sp>
      <p:sp>
        <p:nvSpPr>
          <p:cNvPr id="96" name="Google Shape;96;p18"/>
          <p:cNvSpPr txBox="1"/>
          <p:nvPr>
            <p:ph idx="1" type="body"/>
          </p:nvPr>
        </p:nvSpPr>
        <p:spPr>
          <a:xfrm>
            <a:off x="311700" y="1227388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We assigned roles to each other for practicality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fr"/>
              <a:t>multi-skilled to better understand our work.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fr"/>
              <a:t>Daily scrums(small meeting to report our progress and our issues)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fr"/>
              <a:t>Product owner (</a:t>
            </a:r>
            <a:r>
              <a:rPr lang="fr"/>
              <a:t>the customer and </a:t>
            </a:r>
            <a:r>
              <a:rPr lang="fr"/>
              <a:t>the owner of the product)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8"/>
          <p:cNvSpPr/>
          <p:nvPr/>
        </p:nvSpPr>
        <p:spPr>
          <a:xfrm flipH="1">
            <a:off x="8514875" y="4771850"/>
            <a:ext cx="629100" cy="371700"/>
          </a:xfrm>
          <a:prstGeom prst="snip1Rect">
            <a:avLst>
              <a:gd fmla="val 16667" name="adj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4</a:t>
            </a:r>
            <a:endParaRPr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personas </a:t>
            </a:r>
            <a:endParaRPr/>
          </a:p>
        </p:txBody>
      </p:sp>
      <p:sp>
        <p:nvSpPr>
          <p:cNvPr id="103" name="Google Shape;103;p19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Mike -&gt; English </a:t>
            </a:r>
            <a:r>
              <a:rPr lang="fr"/>
              <a:t>statistical researcher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fr"/>
              <a:t>François Garnier -&gt; Computer Science teacher in Poitiers University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9"/>
          <p:cNvSpPr/>
          <p:nvPr/>
        </p:nvSpPr>
        <p:spPr>
          <a:xfrm flipH="1">
            <a:off x="8514875" y="4771850"/>
            <a:ext cx="629100" cy="371700"/>
          </a:xfrm>
          <a:prstGeom prst="snip1Rect">
            <a:avLst>
              <a:gd fmla="val 16667" name="adj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5</a:t>
            </a:r>
            <a:endParaRPr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User Story</a:t>
            </a:r>
            <a:endParaRPr/>
          </a:p>
        </p:txBody>
      </p:sp>
      <p:sp>
        <p:nvSpPr>
          <p:cNvPr id="110" name="Google Shape;110;p20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First U.S -&gt; Mike.O is responsive to know the </a:t>
            </a:r>
            <a:r>
              <a:rPr lang="fr"/>
              <a:t>internships</a:t>
            </a:r>
            <a:r>
              <a:rPr lang="fr"/>
              <a:t> of GEA departement.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fr"/>
              <a:t>Second U.S -&gt; F.Garnier will use TerraStid, to know the distribution of intership and </a:t>
            </a:r>
            <a:r>
              <a:rPr lang="fr"/>
              <a:t>establish a database of them.</a:t>
            </a:r>
            <a:endParaRPr/>
          </a:p>
        </p:txBody>
      </p:sp>
      <p:sp>
        <p:nvSpPr>
          <p:cNvPr id="111" name="Google Shape;111;p20"/>
          <p:cNvSpPr/>
          <p:nvPr/>
        </p:nvSpPr>
        <p:spPr>
          <a:xfrm flipH="1">
            <a:off x="8514875" y="4771850"/>
            <a:ext cx="629100" cy="371700"/>
          </a:xfrm>
          <a:prstGeom prst="snip1Rect">
            <a:avLst>
              <a:gd fmla="val 16667" name="adj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6</a:t>
            </a:r>
            <a:endParaRPr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/>
          <p:nvPr>
            <p:ph type="title"/>
          </p:nvPr>
        </p:nvSpPr>
        <p:spPr>
          <a:xfrm>
            <a:off x="2998950" y="1927650"/>
            <a:ext cx="3146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Our dynamic dashboard</a:t>
            </a:r>
            <a:endParaRPr/>
          </a:p>
        </p:txBody>
      </p:sp>
      <p:sp>
        <p:nvSpPr>
          <p:cNvPr id="117" name="Google Shape;117;p21"/>
          <p:cNvSpPr/>
          <p:nvPr/>
        </p:nvSpPr>
        <p:spPr>
          <a:xfrm flipH="1">
            <a:off x="8514875" y="4771850"/>
            <a:ext cx="629100" cy="371700"/>
          </a:xfrm>
          <a:prstGeom prst="snip1Rect">
            <a:avLst>
              <a:gd fmla="val 16667" name="adj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7</a:t>
            </a:r>
            <a:endParaRPr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1AFD1"/>
      </a:accent4>
      <a:accent5>
        <a:srgbClr val="0F9D58"/>
      </a:accent5>
      <a:accent6>
        <a:srgbClr val="9C27B0"/>
      </a:accent6>
      <a:hlink>
        <a:srgbClr val="0F9D58"/>
      </a:hlink>
      <a:folHlink>
        <a:srgbClr val="0F9D5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